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65" r:id="rId3"/>
    <p:sldId id="261" r:id="rId4"/>
    <p:sldId id="266" r:id="rId5"/>
    <p:sldId id="267" r:id="rId6"/>
    <p:sldId id="262" r:id="rId7"/>
    <p:sldId id="268" r:id="rId8"/>
    <p:sldId id="269" r:id="rId9"/>
    <p:sldId id="263" r:id="rId10"/>
    <p:sldId id="270" r:id="rId11"/>
    <p:sldId id="271" r:id="rId12"/>
  </p:sldIdLst>
  <p:sldSz cx="9601200" cy="12801600" type="A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4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3323"/>
    <a:srgbClr val="747241"/>
    <a:srgbClr val="757153"/>
    <a:srgbClr val="2A2F1E"/>
    <a:srgbClr val="EDCB86"/>
    <a:srgbClr val="EECC88"/>
    <a:srgbClr val="D6242B"/>
    <a:srgbClr val="EECD87"/>
    <a:srgbClr val="D62B32"/>
    <a:srgbClr val="D726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4" d="100"/>
          <a:sy n="44" d="100"/>
        </p:scale>
        <p:origin x="1068" y="96"/>
      </p:cViewPr>
      <p:guideLst>
        <p:guide orient="horz" pos="4032"/>
        <p:guide pos="30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00"/>
    </p:cViewPr>
  </p:sorter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CCCBC-CC3E-4542-9F4A-576E3F8EE7CD}" type="datetimeFigureOut">
              <a:rPr lang="pt-BR" smtClean="0"/>
              <a:t>15/01/2025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F525FA-BC96-4AA1-9D15-EF7E15B9983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0996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F525FA-BC96-4AA1-9D15-EF7E15B99834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2666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32DC3-6F8C-441A-822F-BFC13284CAC9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3956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3301-C46A-4182-A02A-1030693D9B28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95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C82D4-3988-4C83-9A0F-DCFC89CBDB09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6485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93AC1-F244-4FDC-829B-4796A27BB392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7953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489A7-C083-4955-8371-9D61B1D74BB9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858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CE901-6EFE-4171-A3A2-60E4540A6DE7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242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8658B-2E56-4983-ABD3-7A01031A8BF3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6267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3AB8A-AEC7-45AD-BFC5-579EB18FD700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4740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38087-758A-435D-914E-4854A99B9C80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2261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4B804-729B-4474-A7EA-1E1881D90473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2408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FF4731-E59D-447D-BA92-F7C12176359E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4421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B0199-4DDE-45F8-B9C5-C939BC3EF81C}" type="datetime1">
              <a:rPr lang="pt-BR" smtClean="0"/>
              <a:t>15/01/2025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FD2ED-3BA6-4B6B-9B8F-92DAF7560046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5601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D62B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Erva Sagrada: A Magia da Medicina Canábica</a:t>
            </a:r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9232"/>
            <a:ext cx="9601200" cy="9601200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007894" y="21578"/>
            <a:ext cx="5510463" cy="1169551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50800" dir="5400000" algn="ctr" rotWithShape="0">
              <a:srgbClr val="D6242B"/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7000" dirty="0">
                <a:solidFill>
                  <a:srgbClr val="EECD87"/>
                </a:solidFill>
                <a:latin typeface="Bauhaus 93" panose="04030905020B02020C02" pitchFamily="82" charset="0"/>
              </a:rPr>
              <a:t>Erva </a:t>
            </a:r>
            <a:r>
              <a:rPr lang="pt-BR" sz="7000" dirty="0" smtClean="0">
                <a:solidFill>
                  <a:srgbClr val="EECD87"/>
                </a:solidFill>
                <a:latin typeface="Bauhaus 93" panose="04030905020B02020C02" pitchFamily="82" charset="0"/>
              </a:rPr>
              <a:t>Sagrada</a:t>
            </a:r>
            <a:endParaRPr lang="pt-BR" sz="7000" dirty="0">
              <a:solidFill>
                <a:srgbClr val="EECD87"/>
              </a:solidFill>
              <a:latin typeface="Bauhaus 93" panose="04030905020B02020C02" pitchFamily="82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96704" y="1073400"/>
            <a:ext cx="9649329" cy="861774"/>
          </a:xfrm>
          <a:prstGeom prst="rect">
            <a:avLst/>
          </a:prstGeom>
          <a:noFill/>
          <a:effectLst/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0">
            <a:spAutoFit/>
          </a:bodyPr>
          <a:lstStyle/>
          <a:p>
            <a:r>
              <a:rPr lang="pt-BR" sz="5000" dirty="0" smtClean="0">
                <a:ln w="0"/>
                <a:solidFill>
                  <a:srgbClr val="31372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uhaus 93" panose="04030905020B02020C02" pitchFamily="82" charset="0"/>
              </a:rPr>
              <a:t>A </a:t>
            </a:r>
            <a:r>
              <a:rPr lang="pt-BR" sz="5000" dirty="0">
                <a:ln w="0"/>
                <a:solidFill>
                  <a:srgbClr val="31372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uhaus 93" panose="04030905020B02020C02" pitchFamily="82" charset="0"/>
              </a:rPr>
              <a:t>Magia da Medicina </a:t>
            </a:r>
            <a:r>
              <a:rPr lang="pt-BR" sz="5000" dirty="0" smtClean="0">
                <a:ln w="0"/>
                <a:solidFill>
                  <a:srgbClr val="31372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uhaus 93" panose="04030905020B02020C02" pitchFamily="82" charset="0"/>
              </a:rPr>
              <a:t>Canábica</a:t>
            </a:r>
            <a:endParaRPr lang="pt-BR" sz="5000" dirty="0">
              <a:ln w="0"/>
              <a:solidFill>
                <a:srgbClr val="31372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uhaus 93" panose="04030905020B02020C02" pitchFamily="82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7507705" y="1935174"/>
            <a:ext cx="745958" cy="3334658"/>
          </a:xfrm>
          <a:prstGeom prst="rect">
            <a:avLst/>
          </a:prstGeom>
          <a:solidFill>
            <a:srgbClr val="D7262C"/>
          </a:soli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2165680" y="11657753"/>
            <a:ext cx="9649329" cy="78483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pt-BR" sz="45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uhaus 93" panose="04030905020B02020C02" pitchFamily="82" charset="0"/>
              </a:rPr>
              <a:t>Brisa Melo</a:t>
            </a:r>
            <a:endParaRPr lang="pt-BR" sz="45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4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0501" y="1388056"/>
            <a:ext cx="780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Benefícios EXCLUSIVOS do THC</a:t>
            </a:r>
          </a:p>
          <a:p>
            <a:endParaRPr lang="pt-BR" sz="4000" dirty="0" smtClean="0">
              <a:latin typeface="Impact" panose="020B0806030902050204" pitchFamily="34" charset="0"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43854" y="731897"/>
            <a:ext cx="2335369" cy="24593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1334504" y="2695074"/>
            <a:ext cx="809825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latin typeface="+mj-lt"/>
              </a:rPr>
              <a:t>1. Glaucoma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O THC reduz a pressão intraocular, aliviando sintomas.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extratos ricos em THC, sob supervisão médica. Dose inicial: 2,5 mg THC/dia.</a:t>
            </a:r>
            <a:r>
              <a:rPr lang="pt-BR" sz="3200" dirty="0" smtClean="0"/>
              <a:t/>
            </a:r>
            <a:br>
              <a:rPr lang="pt-BR" sz="3200" dirty="0" smtClean="0"/>
            </a:br>
            <a:endParaRPr lang="pt-BR" sz="3200" dirty="0" smtClean="0"/>
          </a:p>
          <a:p>
            <a:r>
              <a:rPr lang="pt-BR" sz="3200" b="1" dirty="0" smtClean="0">
                <a:latin typeface="+mj-lt"/>
              </a:rPr>
              <a:t>2. Câncer: Estímulo de Apetite e Controle de Dor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O THC estimula o apetite em pacientes oncológicos e auxilia no controle da dor.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extratos ricos em THC antes das refeições. Dose inicial: 2,5 mg THC.</a:t>
            </a:r>
          </a:p>
          <a:p>
            <a:endParaRPr lang="pt-BR" sz="2400" dirty="0" smtClean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6604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A2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919145" y="7126764"/>
            <a:ext cx="84937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 smtClean="0">
                <a:solidFill>
                  <a:schemeClr val="bg1"/>
                </a:solidFill>
                <a:latin typeface="Impact" panose="020B0806030902050204" pitchFamily="34" charset="0"/>
              </a:rPr>
              <a:t>Agradecimentos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1545556" y="681570"/>
            <a:ext cx="60958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pt-BR" dirty="0">
              <a:noFill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117600" y="8553450"/>
            <a:ext cx="8096885" cy="762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1304768" y="9415225"/>
            <a:ext cx="44223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Impact" panose="020B0806030902050204" pitchFamily="34" charset="0"/>
              </a:rPr>
              <a:t>DIO </a:t>
            </a:r>
          </a:p>
          <a:p>
            <a:r>
              <a:rPr lang="pt-BR" sz="3200" dirty="0" smtClean="0">
                <a:solidFill>
                  <a:schemeClr val="bg1"/>
                </a:solidFill>
                <a:latin typeface="Impact" panose="020B0806030902050204" pitchFamily="34" charset="0"/>
              </a:rPr>
              <a:t>Brisa</a:t>
            </a:r>
            <a:endParaRPr lang="pt-BR" sz="3200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11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59732">
            <a:off x="-7330549" y="-5188408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19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206500" y="4088776"/>
            <a:ext cx="68926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A cannabis medicinal tem ganhado espaço na área da saúde como uma alternativa segura e eficaz para diversas condições. Com o uso de extratos ricos em </a:t>
            </a:r>
            <a:r>
              <a:rPr lang="pt-BR" sz="2400" dirty="0" err="1" smtClean="0"/>
              <a:t>canabinoides</a:t>
            </a:r>
            <a:r>
              <a:rPr lang="pt-BR" sz="2400" dirty="0" smtClean="0"/>
              <a:t>, como o CBD (</a:t>
            </a:r>
            <a:r>
              <a:rPr lang="pt-BR" sz="2400" dirty="0" err="1" smtClean="0"/>
              <a:t>canabidiol</a:t>
            </a:r>
            <a:r>
              <a:rPr lang="pt-BR" sz="2400" dirty="0" smtClean="0"/>
              <a:t>) e o THC (</a:t>
            </a:r>
            <a:r>
              <a:rPr lang="pt-BR" sz="2400" dirty="0" err="1" smtClean="0"/>
              <a:t>tetrahidrocanabinol</a:t>
            </a:r>
            <a:r>
              <a:rPr lang="pt-BR" sz="2400" dirty="0" smtClean="0"/>
              <a:t>), é possível tratar ou aliviar sintomas de várias doenças. A seguir, listamos as condições com comprovação científica de benefícios do uso da cannabis medicinal.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270502" y="1388056"/>
            <a:ext cx="80900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Cannabis MEDICINAL</a:t>
            </a: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354282" y="2397328"/>
            <a:ext cx="68926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latin typeface="+mj-lt"/>
              </a:rPr>
              <a:t>Doenças Comprovadas e Benefícios Científicos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2572" y="714677"/>
            <a:ext cx="2350325" cy="26541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863" y="-7510987"/>
            <a:ext cx="9601200" cy="9601200"/>
          </a:xfrm>
          <a:prstGeom prst="rect">
            <a:avLst/>
          </a:prstGeom>
        </p:spPr>
      </p:pic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2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38863" y="8851599"/>
            <a:ext cx="8401895" cy="840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60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A2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919145" y="5876194"/>
            <a:ext cx="84937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 smtClean="0">
                <a:solidFill>
                  <a:schemeClr val="bg1"/>
                </a:solidFill>
                <a:latin typeface="Impact" panose="020B0806030902050204" pitchFamily="34" charset="0"/>
              </a:rPr>
              <a:t>Benefícios Exclusivos do CBD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1545556" y="681570"/>
            <a:ext cx="6095841" cy="47859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 smtClean="0">
                <a:ln w="38100" cmpd="sng">
                  <a:solidFill>
                    <a:schemeClr val="accent6">
                      <a:lumMod val="75000"/>
                    </a:schemeClr>
                  </a:solidFill>
                </a:ln>
                <a:solidFill>
                  <a:srgbClr val="313323"/>
                </a:solidFill>
                <a:latin typeface="Impact" panose="020B0806030902050204" pitchFamily="34" charset="0"/>
              </a:rPr>
              <a:t>01</a:t>
            </a:r>
          </a:p>
          <a:p>
            <a:endParaRPr lang="pt-BR" dirty="0">
              <a:noFill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117600" y="8553450"/>
            <a:ext cx="8096885" cy="762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2776729" y="9518870"/>
            <a:ext cx="4422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Impact" panose="020B0806030902050204" pitchFamily="34" charset="0"/>
              </a:rPr>
              <a:t>Componente-chave:  CBD</a:t>
            </a:r>
            <a:endParaRPr lang="pt-BR" sz="3200" dirty="0"/>
          </a:p>
        </p:txBody>
      </p:sp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3</a:t>
            </a:fld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59732">
            <a:off x="-7330549" y="-5188408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6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0502" y="1388056"/>
            <a:ext cx="74644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BENEFÍCIOS Exclusivos do CBD</a:t>
            </a:r>
          </a:p>
          <a:p>
            <a:endParaRPr lang="pt-BR" sz="4000" dirty="0" smtClean="0">
              <a:latin typeface="Impact" panose="020B0806030902050204" pitchFamily="34" charset="0"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34826" y="722868"/>
            <a:ext cx="2335369" cy="263987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334504" y="2695074"/>
            <a:ext cx="8098254" cy="8340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latin typeface="+mj-lt"/>
              </a:rPr>
              <a:t>1. Epilepsia e Convulsões</a:t>
            </a:r>
            <a:br>
              <a:rPr lang="pt-BR" sz="3200" b="1" dirty="0" smtClean="0">
                <a:latin typeface="+mj-lt"/>
              </a:rPr>
            </a:br>
            <a:endParaRPr lang="pt-BR" sz="3200" b="1" dirty="0" smtClean="0">
              <a:latin typeface="+mj-lt"/>
            </a:endParaRPr>
          </a:p>
          <a:p>
            <a:pPr algn="just"/>
            <a:r>
              <a:rPr lang="pt-BR" sz="2400" b="1" dirty="0" smtClean="0"/>
              <a:t>Como a cannabis ajuda</a:t>
            </a:r>
            <a:r>
              <a:rPr lang="pt-BR" sz="2400" dirty="0" smtClean="0"/>
              <a:t>: O CBD é amplamente estudado por sua capacidade de reduzir a frequência e a gravidade das crises epilépticas, especialmente em condições resistentes a tratamentos convencionais, como a síndrome de </a:t>
            </a:r>
            <a:r>
              <a:rPr lang="pt-BR" sz="2400" dirty="0" err="1" smtClean="0"/>
              <a:t>Dravet</a:t>
            </a:r>
            <a:r>
              <a:rPr lang="pt-BR" sz="2400" dirty="0" smtClean="0"/>
              <a:t> e a síndrome de Lennox-</a:t>
            </a:r>
            <a:r>
              <a:rPr lang="pt-BR" sz="2400" dirty="0" err="1" smtClean="0"/>
              <a:t>Gastaut</a:t>
            </a:r>
            <a:r>
              <a:rPr lang="pt-BR" sz="2400" dirty="0" smtClean="0"/>
              <a:t>.</a:t>
            </a:r>
          </a:p>
          <a:p>
            <a:pPr algn="just"/>
            <a:r>
              <a:rPr lang="pt-BR" sz="2400" b="1" dirty="0" smtClean="0"/>
              <a:t>Exemplo prático</a:t>
            </a:r>
            <a:r>
              <a:rPr lang="pt-BR" sz="2400" dirty="0" smtClean="0"/>
              <a:t>: Uso de extratos com concentração elevada de CBD (≥100 mg/dia, ajustado conforme prescrição médica).</a:t>
            </a:r>
          </a:p>
          <a:p>
            <a:r>
              <a:rPr lang="pt-BR" sz="2400" b="1" dirty="0" err="1" smtClean="0"/>
              <a:t>Componente-chave</a:t>
            </a:r>
            <a:r>
              <a:rPr lang="pt-BR" sz="2400" dirty="0" err="1" smtClean="0"/>
              <a:t>:Canabidiol</a:t>
            </a:r>
            <a:r>
              <a:rPr lang="pt-BR" sz="2400" dirty="0" smtClean="0"/>
              <a:t>(CBD).</a:t>
            </a:r>
            <a:br>
              <a:rPr lang="pt-BR" sz="2400" dirty="0" smtClean="0"/>
            </a:br>
            <a:r>
              <a:rPr lang="pt-BR" sz="2400" dirty="0" smtClean="0"/>
              <a:t/>
            </a:r>
            <a:br>
              <a:rPr lang="pt-BR" sz="2400" dirty="0" smtClean="0"/>
            </a:br>
            <a:endParaRPr lang="pt-BR" sz="2400" dirty="0" smtClean="0"/>
          </a:p>
          <a:p>
            <a:r>
              <a:rPr lang="pt-BR" sz="3200" b="1" dirty="0" smtClean="0">
                <a:latin typeface="+mj-lt"/>
              </a:rPr>
              <a:t>2. Ansiedade e Depressão</a:t>
            </a:r>
            <a:br>
              <a:rPr lang="pt-BR" sz="3200" b="1" dirty="0" smtClean="0">
                <a:latin typeface="+mj-lt"/>
              </a:rPr>
            </a:br>
            <a:endParaRPr lang="pt-BR" sz="3200" b="1" dirty="0" smtClean="0">
              <a:latin typeface="+mj-lt"/>
            </a:endParaRPr>
          </a:p>
          <a:p>
            <a:pPr algn="just"/>
            <a:r>
              <a:rPr lang="pt-BR" sz="2400" b="1" dirty="0" smtClean="0"/>
              <a:t>Como a cannabis ajuda</a:t>
            </a:r>
            <a:r>
              <a:rPr lang="pt-BR" sz="2400" dirty="0" smtClean="0"/>
              <a:t>: O CBD tem propriedades ansiolíticas e antidepressivas comprovadas, ajudando a regular neurotransmissores como serotonina e dopamina.</a:t>
            </a:r>
          </a:p>
          <a:p>
            <a:pPr algn="just"/>
            <a:r>
              <a:rPr lang="pt-BR" sz="2400" b="1" dirty="0" smtClean="0"/>
              <a:t>Exemplo prático</a:t>
            </a:r>
            <a:r>
              <a:rPr lang="pt-BR" sz="2400" dirty="0" smtClean="0"/>
              <a:t>: Uso de óleo com 20 mg de CBD ao dia, dividido em duas doses (manhã e noite).</a:t>
            </a:r>
          </a:p>
          <a:p>
            <a:r>
              <a:rPr lang="pt-BR" sz="2400" b="1" dirty="0" err="1" smtClean="0"/>
              <a:t>Componente-chave</a:t>
            </a:r>
            <a:r>
              <a:rPr lang="pt-BR" sz="2400" dirty="0" err="1" smtClean="0"/>
              <a:t>:Canabidiol</a:t>
            </a:r>
            <a:r>
              <a:rPr lang="pt-BR" sz="2400" dirty="0" smtClean="0"/>
              <a:t>(CBD).</a:t>
            </a:r>
            <a:br>
              <a:rPr lang="pt-BR" sz="2400" dirty="0" smtClean="0"/>
            </a:br>
            <a:endParaRPr lang="pt-BR" sz="2400" dirty="0" smtClean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343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0502" y="1388056"/>
            <a:ext cx="74644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BENEFÍCIOS Exclusivos do CBD</a:t>
            </a:r>
          </a:p>
          <a:p>
            <a:endParaRPr lang="pt-BR" sz="4000" dirty="0" smtClean="0">
              <a:latin typeface="Impact" panose="020B0806030902050204" pitchFamily="34" charset="0"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16927" y="704969"/>
            <a:ext cx="2335369" cy="29978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334504" y="2695074"/>
            <a:ext cx="809825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latin typeface="+mj-lt"/>
              </a:rPr>
              <a:t>3. Parkinson e Alzheimer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Melhora sintomas motores, como tremores e rigidez no Parkinson, e promove </a:t>
            </a:r>
            <a:r>
              <a:rPr lang="pt-BR" sz="2400" dirty="0" err="1" smtClean="0"/>
              <a:t>neuroproteção</a:t>
            </a:r>
            <a:r>
              <a:rPr lang="pt-BR" sz="2400" dirty="0" smtClean="0"/>
              <a:t> no Alzheimer.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óleo com CBD isolado ou baixa concentração de THC. Dose inicial: 10 mg CBD/dia.</a:t>
            </a:r>
          </a:p>
          <a:p>
            <a:r>
              <a:rPr lang="pt-BR" sz="2400" dirty="0" smtClean="0"/>
              <a:t/>
            </a:r>
            <a:br>
              <a:rPr lang="pt-BR" sz="2400" dirty="0" smtClean="0"/>
            </a:br>
            <a:endParaRPr lang="pt-BR" sz="2400" dirty="0" smtClean="0"/>
          </a:p>
          <a:p>
            <a:r>
              <a:rPr lang="pt-BR" sz="3200" b="1" dirty="0" smtClean="0">
                <a:latin typeface="+mj-lt"/>
              </a:rPr>
              <a:t>4. Autismo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Reduz irritabilidade, agressividade e melhora a socialização em crianças e adultos com TEA (Transtorno do Espectro Autista).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extrato rico em CBD (10-20 mg/dia), ajustado conforme prescrição.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347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A2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919145" y="5876194"/>
            <a:ext cx="84937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 smtClean="0">
                <a:solidFill>
                  <a:schemeClr val="bg1"/>
                </a:solidFill>
                <a:latin typeface="Impact" panose="020B0806030902050204" pitchFamily="34" charset="0"/>
              </a:rPr>
              <a:t>Combinação de CBD e THC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1545556" y="681570"/>
            <a:ext cx="6095841" cy="47859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 smtClean="0">
                <a:ln w="38100" cmpd="sng">
                  <a:solidFill>
                    <a:schemeClr val="accent6">
                      <a:lumMod val="75000"/>
                    </a:schemeClr>
                  </a:solidFill>
                </a:ln>
                <a:noFill/>
                <a:latin typeface="Impact" panose="020B0806030902050204" pitchFamily="34" charset="0"/>
              </a:rPr>
              <a:t>02</a:t>
            </a:r>
          </a:p>
          <a:p>
            <a:endParaRPr lang="pt-BR" dirty="0">
              <a:noFill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117600" y="8553450"/>
            <a:ext cx="8096885" cy="762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776729" y="9518870"/>
            <a:ext cx="5365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Impact" panose="020B0806030902050204" pitchFamily="34" charset="0"/>
              </a:rPr>
              <a:t>Componente-chave:  CBD e THC</a:t>
            </a:r>
            <a:endParaRPr lang="pt-BR" sz="3200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6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59732">
            <a:off x="-7330549" y="-5188408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1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0501" y="1388056"/>
            <a:ext cx="780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BENEFÍCIOS Exclusivos do CBD e THC</a:t>
            </a:r>
          </a:p>
          <a:p>
            <a:endParaRPr lang="pt-BR" sz="4000" dirty="0" smtClean="0">
              <a:latin typeface="Impact" panose="020B0806030902050204" pitchFamily="34" charset="0"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32967" y="721010"/>
            <a:ext cx="2335369" cy="267704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334504" y="2695074"/>
            <a:ext cx="809825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latin typeface="+mj-lt"/>
              </a:rPr>
              <a:t>1. Dor Crônica</a:t>
            </a:r>
            <a:br>
              <a:rPr lang="pt-BR" sz="3200" b="1" dirty="0" smtClean="0">
                <a:latin typeface="+mj-lt"/>
              </a:rPr>
            </a:br>
            <a:r>
              <a:rPr lang="pt-BR" sz="2400" b="1" dirty="0" smtClean="0"/>
              <a:t>Como a cannabis ajuda</a:t>
            </a:r>
            <a:r>
              <a:rPr lang="pt-BR" sz="2400" dirty="0" smtClean="0"/>
              <a:t>: O THC e o CBD agem no sistema </a:t>
            </a:r>
            <a:r>
              <a:rPr lang="pt-BR" sz="2400" dirty="0" err="1" smtClean="0"/>
              <a:t>endocanabinoide</a:t>
            </a:r>
            <a:r>
              <a:rPr lang="pt-BR" sz="2400" dirty="0" smtClean="0"/>
              <a:t>, regulando a percepção da dor. É eficaz para dores neuropáticas, fibromialgia e artrite.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óleo sublingual com proporção de THC:CBD em 1:1 ou 1:2. Iniciar com 2,5 mg/dia e aumentar gradualmente.</a:t>
            </a:r>
            <a:r>
              <a:rPr lang="pt-BR" sz="3200" dirty="0" smtClean="0"/>
              <a:t/>
            </a:r>
            <a:br>
              <a:rPr lang="pt-BR" sz="3200" dirty="0" smtClean="0"/>
            </a:br>
            <a:endParaRPr lang="pt-BR" sz="3200" dirty="0" smtClean="0"/>
          </a:p>
          <a:p>
            <a:r>
              <a:rPr lang="pt-BR" sz="3200" b="1" dirty="0" smtClean="0">
                <a:latin typeface="+mj-lt"/>
              </a:rPr>
              <a:t>2. Esclerose Múltipla</a:t>
            </a:r>
            <a:br>
              <a:rPr lang="pt-BR" sz="3200" b="1" dirty="0" smtClean="0">
                <a:latin typeface="+mj-lt"/>
              </a:rPr>
            </a:br>
            <a:r>
              <a:rPr lang="pt-BR" sz="2400" b="1" dirty="0" smtClean="0"/>
              <a:t>Como a cannabis ajuda</a:t>
            </a:r>
            <a:r>
              <a:rPr lang="pt-BR" sz="2400" dirty="0" smtClean="0"/>
              <a:t>: O THC alivia espasticidade muscular, dor e melhora a qualidade do sono em pacientes com esclerose múltipla.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spray oral com combinação de THC e CBD. Dose inicial: 2,5 mg THC/2,5 mg CBD, ajustando conforme necessidade.</a:t>
            </a: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052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270501" y="1388056"/>
            <a:ext cx="780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latin typeface="Impact" panose="020B0806030902050204" pitchFamily="34" charset="0"/>
              </a:rPr>
              <a:t>BENEFÍCIOS Exclusivos do CBD e THC</a:t>
            </a:r>
          </a:p>
          <a:p>
            <a:endParaRPr lang="pt-BR" sz="4000" dirty="0" smtClean="0">
              <a:latin typeface="Impact" panose="020B0806030902050204" pitchFamily="34" charset="0"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 rot="5400000" flipV="1">
            <a:off x="54739" y="742781"/>
            <a:ext cx="2335369" cy="224161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1334504" y="2695074"/>
            <a:ext cx="8098254" cy="871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latin typeface="+mj-lt"/>
              </a:rPr>
              <a:t>3. Doenças Inflamatórias Intestinais (DII)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Reduz a inflamação e alivia sintomas como dor abdominal e diarreia em condições como </a:t>
            </a:r>
            <a:r>
              <a:rPr lang="pt-BR" sz="2400" dirty="0" err="1" smtClean="0"/>
              <a:t>Crohn</a:t>
            </a:r>
            <a:r>
              <a:rPr lang="pt-BR" sz="2400" dirty="0" smtClean="0"/>
              <a:t> e colite ulcerativa.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óleo sublingual com CBD isolado ou proporção de THC:CBD em 1:2. Dose inicial: 10 mg/dia.</a:t>
            </a:r>
            <a:br>
              <a:rPr lang="pt-BR" sz="2400" dirty="0" smtClean="0"/>
            </a:br>
            <a:endParaRPr lang="pt-BR" sz="2400" dirty="0" smtClean="0"/>
          </a:p>
          <a:p>
            <a:r>
              <a:rPr lang="pt-BR" sz="3200" b="1" dirty="0" smtClean="0">
                <a:latin typeface="+mj-lt"/>
              </a:rPr>
              <a:t>4. Câncer: Controle de Dor e Efeitos Colaterais da </a:t>
            </a:r>
            <a:r>
              <a:rPr lang="pt-BR" sz="3200" b="1" dirty="0">
                <a:latin typeface="+mj-lt"/>
              </a:rPr>
              <a:t>Quimioterapia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Alívio de náuseas, vômitos e dor relacionados à quimioterapia. O THC também estimula o apetite.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extrato com predominância de THC. Iniciar com 2,5 mg antes das refeições ou tratamentos.</a:t>
            </a:r>
            <a:br>
              <a:rPr lang="pt-BR" sz="2400" dirty="0" smtClean="0"/>
            </a:br>
            <a:endParaRPr lang="pt-BR" sz="2400" dirty="0" smtClean="0"/>
          </a:p>
          <a:p>
            <a:r>
              <a:rPr lang="pt-BR" sz="3200" b="1" dirty="0" smtClean="0">
                <a:latin typeface="+mj-lt"/>
              </a:rPr>
              <a:t>5. Insônia</a:t>
            </a:r>
          </a:p>
          <a:p>
            <a:r>
              <a:rPr lang="pt-BR" sz="2400" b="1" dirty="0" smtClean="0"/>
              <a:t>Como a cannabis ajuda</a:t>
            </a:r>
            <a:r>
              <a:rPr lang="pt-BR" sz="2400" dirty="0" smtClean="0"/>
              <a:t>: O THC promove relaxamento e induz o sono, enquanto o CBD pode melhorar a qualidade do sono ao longo do tempo.</a:t>
            </a:r>
          </a:p>
          <a:p>
            <a:r>
              <a:rPr lang="pt-BR" sz="2400" b="1" dirty="0" smtClean="0"/>
              <a:t>Exemplo prático</a:t>
            </a:r>
            <a:r>
              <a:rPr lang="pt-BR" sz="2400" dirty="0" smtClean="0"/>
              <a:t>: Uso de óleo com 5 mg THC e 10 mg CBD 1 hora antes de dormir.</a:t>
            </a:r>
          </a:p>
          <a:p>
            <a:endParaRPr lang="pt-BR" sz="2400" dirty="0" smtClean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850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A2F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/>
          <p:cNvSpPr txBox="1"/>
          <p:nvPr/>
        </p:nvSpPr>
        <p:spPr>
          <a:xfrm>
            <a:off x="919145" y="5876194"/>
            <a:ext cx="84937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 smtClean="0">
                <a:solidFill>
                  <a:schemeClr val="bg1"/>
                </a:solidFill>
                <a:latin typeface="Impact" panose="020B0806030902050204" pitchFamily="34" charset="0"/>
              </a:rPr>
              <a:t>Benefícios Exclusivos do THC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1545556" y="681570"/>
            <a:ext cx="6095841" cy="47859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28700" dirty="0" smtClean="0">
                <a:ln w="38100" cmpd="sng">
                  <a:solidFill>
                    <a:schemeClr val="accent6">
                      <a:lumMod val="75000"/>
                    </a:schemeClr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  <a:p>
            <a:endParaRPr lang="pt-BR" dirty="0">
              <a:noFill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117600" y="8553450"/>
            <a:ext cx="8096885" cy="762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4000">
                <a:schemeClr val="accent6">
                  <a:lumMod val="60000"/>
                  <a:lumOff val="40000"/>
                </a:schemeClr>
              </a:gs>
              <a:gs pos="8300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2776729" y="9518870"/>
            <a:ext cx="4422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Impact" panose="020B0806030902050204" pitchFamily="34" charset="0"/>
              </a:rPr>
              <a:t>Componente-chave:  THC</a:t>
            </a:r>
            <a:endParaRPr lang="pt-BR" sz="3200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FD2ED-3BA6-4B6B-9B8F-92DAF7560046}" type="slidenum">
              <a:rPr lang="pt-BR" smtClean="0"/>
              <a:t>9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459732">
            <a:off x="-7330549" y="-5188408"/>
            <a:ext cx="9601200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16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4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1428</TotalTime>
  <Words>309</Words>
  <Application>Microsoft Office PowerPoint</Application>
  <PresentationFormat>Papel A3 (297x420 mm)</PresentationFormat>
  <Paragraphs>69</Paragraphs>
  <Slides>11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Bauhaus 93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BRISA</dc:creator>
  <cp:lastModifiedBy>BRISA</cp:lastModifiedBy>
  <cp:revision>26</cp:revision>
  <dcterms:created xsi:type="dcterms:W3CDTF">2025-01-14T22:36:05Z</dcterms:created>
  <dcterms:modified xsi:type="dcterms:W3CDTF">2025-01-15T22:24:44Z</dcterms:modified>
</cp:coreProperties>
</file>

<file path=docProps/thumbnail.jpeg>
</file>